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33" r:id="rId58"/>
    <p:sldId id="334" r:id="rId59"/>
    <p:sldId id="33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0CCC9-6288-478F-A611-657EEB0242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5029200" y="38100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BDD6C-3272-4799-A0FE-A61666946B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Yagmur%20Ayd&#305;n\Yagmur%20Ayd&#305;n\Ders\Dudak-damak%20yar&#305;&#287;&#305;%20dersi\fpalate.avi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Yagmur%20Ayd&#305;n\Yagmur%20Ayd&#305;n\Ders\Dudak-damak%20yar&#305;&#287;&#305;%20dersi\ipalate.avi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21336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Cleft </a:t>
            </a:r>
            <a:r>
              <a:rPr lang="en-US" sz="4400" b="1" dirty="0" smtClean="0">
                <a:solidFill>
                  <a:schemeClr val="bg1"/>
                </a:solidFill>
              </a:rPr>
              <a:t>Lip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and palate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380672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 </a:t>
            </a:r>
            <a:r>
              <a:rPr lang="en-US" b="1" dirty="0" err="1" smtClean="0">
                <a:solidFill>
                  <a:schemeClr val="bg1"/>
                </a:solidFill>
              </a:rPr>
              <a:t>Nitin</a:t>
            </a:r>
            <a:r>
              <a:rPr lang="en-US" b="1" dirty="0" smtClean="0">
                <a:solidFill>
                  <a:schemeClr val="bg1"/>
                </a:solidFill>
              </a:rPr>
              <a:t> Sharma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MBBS( Gold  Medalist),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MS, </a:t>
            </a:r>
            <a:r>
              <a:rPr lang="en-US" b="1" dirty="0" err="1" smtClean="0">
                <a:solidFill>
                  <a:schemeClr val="bg1"/>
                </a:solidFill>
              </a:rPr>
              <a:t>MCh</a:t>
            </a:r>
            <a:r>
              <a:rPr lang="en-US" b="1" dirty="0" smtClean="0">
                <a:solidFill>
                  <a:schemeClr val="bg1"/>
                </a:solidFill>
              </a:rPr>
              <a:t>(Gold Medalist), FMAS, FISPU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AIIMS, New Delhi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Assistant Professor(Pediatric Surgery)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5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LAHSAL CLASSIFICATION OF CLEFT</a:t>
            </a:r>
            <a:br>
              <a:rPr lang="en-US" dirty="0" smtClean="0"/>
            </a:br>
            <a:r>
              <a:rPr lang="en-US" dirty="0" smtClean="0"/>
              <a:t>LIP AND PALATE: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Kreins</a:t>
            </a:r>
            <a:r>
              <a:rPr lang="en-US" dirty="0" smtClean="0"/>
              <a:t> O (cited by </a:t>
            </a:r>
            <a:r>
              <a:rPr lang="en-US" dirty="0" err="1" smtClean="0"/>
              <a:t>Hodgkinson</a:t>
            </a:r>
            <a:r>
              <a:rPr lang="en-US" dirty="0" smtClean="0"/>
              <a:t> et al</a:t>
            </a:r>
            <a:r>
              <a:rPr lang="en-US" dirty="0" smtClean="0"/>
              <a:t>) </a:t>
            </a:r>
            <a:r>
              <a:rPr lang="en-US" dirty="0" smtClean="0"/>
              <a:t>proposed LAHSHAL system for classification of cleft lip and palate patients which was modified on the recommendation of Royal College of Surgeons Britain in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LAHSAL CLASSIFICATION OF CLEFT</a:t>
            </a:r>
            <a:br>
              <a:rPr lang="en-US" dirty="0" smtClean="0"/>
            </a:br>
            <a:r>
              <a:rPr lang="en-US" dirty="0" smtClean="0"/>
              <a:t>LIP AND PALATE: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5160866" cy="433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ELNASSRY CLASSIFICATION: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Elnassry</a:t>
            </a:r>
            <a:r>
              <a:rPr lang="en-US" dirty="0" smtClean="0"/>
              <a:t> proposed following classification in 2007. He divided cleft lip and palate patients in to seven classes.</a:t>
            </a:r>
          </a:p>
          <a:p>
            <a:pPr lvl="1"/>
            <a:r>
              <a:rPr lang="en-US" dirty="0" smtClean="0"/>
              <a:t>Class I: Unilateral cleft lip</a:t>
            </a:r>
          </a:p>
          <a:p>
            <a:pPr lvl="1"/>
            <a:r>
              <a:rPr lang="en-US" dirty="0" smtClean="0"/>
              <a:t>Class II: Unilateral cleft lip and alveolus</a:t>
            </a:r>
          </a:p>
          <a:p>
            <a:pPr lvl="1"/>
            <a:r>
              <a:rPr lang="en-US" dirty="0" smtClean="0"/>
              <a:t>Class III: Bilateral cleft lip and alveolus</a:t>
            </a:r>
          </a:p>
          <a:p>
            <a:pPr lvl="1"/>
            <a:r>
              <a:rPr lang="en-US" dirty="0" smtClean="0"/>
              <a:t>Class IV: Unilateral complete cleft lip and palate</a:t>
            </a:r>
          </a:p>
          <a:p>
            <a:pPr lvl="1"/>
            <a:r>
              <a:rPr lang="en-US" dirty="0" smtClean="0"/>
              <a:t>Class V: Bilateral complete cleft lip and palate</a:t>
            </a:r>
          </a:p>
          <a:p>
            <a:pPr lvl="1"/>
            <a:r>
              <a:rPr lang="en-US" dirty="0" smtClean="0"/>
              <a:t>Class VI: Cleft hard palate</a:t>
            </a:r>
          </a:p>
          <a:p>
            <a:pPr lvl="1"/>
            <a:r>
              <a:rPr lang="en-US" dirty="0" smtClean="0"/>
              <a:t>Class VII: Bifid uvula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4000" smtClean="0"/>
              <a:t>Embryology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924800" cy="41148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Primary Palate</a:t>
            </a:r>
            <a:r>
              <a:rPr lang="tr-TR" sz="2000" smtClean="0"/>
              <a:t> </a:t>
            </a:r>
            <a:r>
              <a:rPr lang="en-US" sz="2000" smtClean="0"/>
              <a:t>Forms during 4th to 7th week of Gestation</a:t>
            </a:r>
            <a:endParaRPr lang="tr-TR" sz="2000" smtClean="0"/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tr-TR" sz="2000" smtClean="0"/>
              <a:t> 		Defect anterior to incisive foramen</a:t>
            </a:r>
          </a:p>
          <a:p>
            <a:pPr lvl="3" eaLnBrk="1" hangingPunct="1">
              <a:spcAft>
                <a:spcPct val="20000"/>
              </a:spcAft>
            </a:pPr>
            <a:r>
              <a:rPr lang="tr-TR" sz="1200" smtClean="0"/>
              <a:t>prepalatal alveol, maksilla, lip, nose and palatine bone</a:t>
            </a:r>
          </a:p>
          <a:p>
            <a:pPr eaLnBrk="1" hangingPunct="1">
              <a:spcAft>
                <a:spcPct val="20000"/>
              </a:spcAft>
            </a:pPr>
            <a:r>
              <a:rPr lang="tr-TR" sz="2000" smtClean="0"/>
              <a:t>Unilateral or bilateral</a:t>
            </a:r>
          </a:p>
          <a:p>
            <a:pPr eaLnBrk="1" hangingPunct="1">
              <a:spcAft>
                <a:spcPct val="20000"/>
              </a:spcAft>
            </a:pPr>
            <a:r>
              <a:rPr lang="tr-TR" sz="2000" smtClean="0"/>
              <a:t> Cleft severity varies</a:t>
            </a:r>
          </a:p>
          <a:p>
            <a:pPr lvl="2" eaLnBrk="1" hangingPunct="1">
              <a:spcAft>
                <a:spcPct val="20000"/>
              </a:spcAft>
            </a:pPr>
            <a:r>
              <a:rPr lang="tr-TR" sz="1600" smtClean="0"/>
              <a:t> Complet ( all skin, muscle, mucosa, maksillary  and nasal bones, nasal cartilages)</a:t>
            </a:r>
          </a:p>
          <a:p>
            <a:pPr lvl="2" eaLnBrk="1" hangingPunct="1">
              <a:spcAft>
                <a:spcPct val="20000"/>
              </a:spcAft>
            </a:pPr>
            <a:r>
              <a:rPr lang="tr-TR" sz="1600" smtClean="0"/>
              <a:t>Incomplet (intact nasal sill, minimally seperated, only small  scar)</a:t>
            </a:r>
          </a:p>
          <a:p>
            <a:pPr eaLnBrk="1" hangingPunct="1"/>
            <a:r>
              <a:rPr lang="en-US" sz="2000" smtClean="0"/>
              <a:t>Secondary Palate</a:t>
            </a:r>
            <a:r>
              <a:rPr lang="tr-TR" sz="2000" smtClean="0"/>
              <a:t> </a:t>
            </a:r>
            <a:r>
              <a:rPr lang="en-US" sz="2000" smtClean="0"/>
              <a:t>Forms in 6th to 9th weeks of gestation</a:t>
            </a:r>
          </a:p>
          <a:p>
            <a:pPr lvl="1" eaLnBrk="1" hangingPunct="1"/>
            <a:r>
              <a:rPr lang="en-US" sz="1800" smtClean="0"/>
              <a:t>Palatal shelves change from vertical to horizontal position and fuse</a:t>
            </a:r>
          </a:p>
          <a:p>
            <a:pPr lvl="1" eaLnBrk="1" hangingPunct="1"/>
            <a:r>
              <a:rPr lang="en-US" sz="1800" smtClean="0"/>
              <a:t>Tongue must migrate antero-inferiorly</a:t>
            </a:r>
            <a:endParaRPr lang="tr-TR" sz="1800" smtClean="0"/>
          </a:p>
          <a:p>
            <a:pPr eaLnBrk="1" hangingPunct="1"/>
            <a:r>
              <a:rPr lang="tr-TR" sz="2000" smtClean="0"/>
              <a:t>Face is formed at intrauterin at 10th week</a:t>
            </a:r>
            <a:endParaRPr lang="en-US" sz="2000" smtClean="0"/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1010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7163"/>
            <a:ext cx="889317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mtClean="0"/>
              <a:t>Palate Devolopment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Primary palate						median palatin</a:t>
            </a:r>
            <a:r>
              <a:rPr lang="en-IN" dirty="0" smtClean="0"/>
              <a:t>e</a:t>
            </a:r>
            <a:r>
              <a:rPr lang="tr-TR" dirty="0" smtClean="0"/>
              <a:t> processes			prema</a:t>
            </a:r>
            <a:r>
              <a:rPr lang="en-IN" dirty="0" smtClean="0"/>
              <a:t>xi</a:t>
            </a:r>
            <a:r>
              <a:rPr lang="tr-TR" dirty="0" smtClean="0"/>
              <a:t>lla</a:t>
            </a:r>
          </a:p>
          <a:p>
            <a:pPr eaLnBrk="1" hangingPunct="1"/>
            <a:r>
              <a:rPr lang="tr-TR" dirty="0" smtClean="0"/>
              <a:t>Secondary palate						lateral palatin</a:t>
            </a:r>
            <a:r>
              <a:rPr lang="en-IN" dirty="0" smtClean="0"/>
              <a:t>e</a:t>
            </a:r>
            <a:r>
              <a:rPr lang="tr-TR" dirty="0" smtClean="0"/>
              <a:t> processes</a:t>
            </a:r>
          </a:p>
          <a:p>
            <a:pPr eaLnBrk="1" hangingPunct="1">
              <a:buFont typeface="Wingdings" pitchFamily="2" charset="2"/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1010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49425"/>
            <a:ext cx="47529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fpalat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060575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979613" y="333375"/>
            <a:ext cx="6408737" cy="574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2800">
                <a:solidFill>
                  <a:schemeClr val="tx2"/>
                </a:solidFill>
                <a:latin typeface="Arial" pitchFamily="34" charset="0"/>
              </a:rPr>
              <a:t>Palate Devolepment(6-12. Weeks)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54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47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ipalat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91075" y="1774825"/>
            <a:ext cx="4318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979613" y="333375"/>
            <a:ext cx="6408737" cy="574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2800"/>
              <a:t>Palate Devolopment</a:t>
            </a:r>
            <a:r>
              <a:rPr lang="tr-TR" sz="2800">
                <a:solidFill>
                  <a:schemeClr val="tx2"/>
                </a:solidFill>
                <a:latin typeface="Arial" pitchFamily="34" charset="0"/>
              </a:rPr>
              <a:t> (6-12. Weeks)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196975"/>
            <a:ext cx="4197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00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626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IMAGE00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243263"/>
            <a:ext cx="5486400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795963" y="836613"/>
            <a:ext cx="30972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000" b="1">
                <a:solidFill>
                  <a:schemeClr val="accent1"/>
                </a:solidFill>
              </a:rPr>
              <a:t>NORMAL LIP MUSCULAR ANATOMY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95288" y="4724400"/>
            <a:ext cx="30972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000" b="1">
                <a:solidFill>
                  <a:schemeClr val="accent1"/>
                </a:solidFill>
              </a:rPr>
              <a:t>CLEFT LIP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smtClean="0">
                <a:solidFill>
                  <a:schemeClr val="accent1"/>
                </a:solidFill>
              </a:rPr>
              <a:t>Problems in Cleft Lip and Cleft Palate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sz="2800" dirty="0" smtClean="0"/>
              <a:t>Feeding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sz="2800" dirty="0" smtClean="0"/>
              <a:t>Frequent upper respiratuary tract infection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sz="2800" dirty="0" smtClean="0"/>
              <a:t>Frequent gas </a:t>
            </a:r>
            <a:r>
              <a:rPr lang="tr-TR" sz="2800" dirty="0" smtClean="0"/>
              <a:t>regur</a:t>
            </a:r>
            <a:r>
              <a:rPr lang="en-IN" sz="2800" dirty="0" err="1" smtClean="0"/>
              <a:t>gi</a:t>
            </a:r>
            <a:r>
              <a:rPr lang="tr-TR" sz="2800" dirty="0" smtClean="0"/>
              <a:t>tation</a:t>
            </a:r>
            <a:endParaRPr lang="tr-TR" sz="2800" dirty="0" smtClean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sz="2800" dirty="0" smtClean="0"/>
              <a:t>Otitis media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sz="2800" dirty="0" smtClean="0"/>
              <a:t>Nasal </a:t>
            </a:r>
            <a:r>
              <a:rPr lang="tr-TR" sz="2800" dirty="0" smtClean="0"/>
              <a:t>regur</a:t>
            </a:r>
            <a:r>
              <a:rPr lang="en-IN" sz="2800" dirty="0" err="1" smtClean="0"/>
              <a:t>gi</a:t>
            </a:r>
            <a:r>
              <a:rPr lang="tr-TR" sz="2800" dirty="0" smtClean="0"/>
              <a:t>tation </a:t>
            </a:r>
            <a:r>
              <a:rPr lang="tr-TR" sz="2800" dirty="0" smtClean="0"/>
              <a:t>of food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sz="2800" dirty="0" smtClean="0"/>
              <a:t>Aspiration pneumenia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sz="2800" dirty="0" smtClean="0"/>
              <a:t>Growing retardation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sz="2800" dirty="0" smtClean="0"/>
              <a:t>Other anomalies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sz="2800" dirty="0" smtClean="0"/>
              <a:t>Psycological problems (family)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3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IMAGE008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379788"/>
            <a:ext cx="54864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838200"/>
            <a:ext cx="2590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PRESENTATIONS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44196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Is it possible to be normal with treatment?</a:t>
            </a:r>
          </a:p>
          <a:p>
            <a:endParaRPr lang="en-US" dirty="0"/>
          </a:p>
        </p:txBody>
      </p:sp>
    </p:spTree>
  </p:cSld>
  <p:clrMapOvr>
    <a:masterClrMapping/>
  </p:clrMapOvr>
  <p:transition advClick="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tr-TR" sz="3600" smtClean="0"/>
              <a:t>Feeding Rules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2800" dirty="0" smtClean="0"/>
              <a:t>Swallowing is not impaired, oral feeding is possible</a:t>
            </a:r>
          </a:p>
          <a:p>
            <a:pPr eaLnBrk="1" hangingPunct="1"/>
            <a:r>
              <a:rPr lang="tr-TR" sz="2800" dirty="0" smtClean="0"/>
              <a:t>Feeding with a spoon</a:t>
            </a:r>
            <a:r>
              <a:rPr lang="en-IN" sz="2800" dirty="0" smtClean="0"/>
              <a:t>/</a:t>
            </a:r>
            <a:r>
              <a:rPr lang="en-IN" sz="2800" dirty="0" err="1" smtClean="0"/>
              <a:t>palade</a:t>
            </a:r>
            <a:r>
              <a:rPr lang="en-IN" sz="2800" dirty="0" smtClean="0"/>
              <a:t>.</a:t>
            </a:r>
            <a:endParaRPr lang="tr-TR" sz="2800" dirty="0" smtClean="0"/>
          </a:p>
          <a:p>
            <a:pPr eaLnBrk="1" hangingPunct="1"/>
            <a:r>
              <a:rPr lang="tr-TR" sz="2800" dirty="0" smtClean="0"/>
              <a:t>The child should be held in a head-up position at about 45 º during and after feeding</a:t>
            </a:r>
          </a:p>
          <a:p>
            <a:pPr eaLnBrk="1" hangingPunct="1"/>
            <a:r>
              <a:rPr lang="tr-TR" sz="2800" dirty="0" smtClean="0"/>
              <a:t>Lateral position during sleeping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153400" cy="838200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chemeClr val="tx1"/>
                </a:solidFill>
              </a:rPr>
              <a:t>When to Operate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smtClean="0"/>
              <a:t>		Generally (Rules of 10’s)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Weight &gt; 10 pound (4500 gr)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Hb &gt; 10 gr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Age &gt; 10 weeks</a:t>
            </a:r>
          </a:p>
          <a:p>
            <a:pPr eaLnBrk="1" hangingPunct="1">
              <a:lnSpc>
                <a:spcPct val="90000"/>
              </a:lnSpc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smtClean="0"/>
              <a:t> 	</a:t>
            </a:r>
            <a:r>
              <a:rPr lang="tr-TR" sz="2400" dirty="0" smtClean="0"/>
              <a:t>Cleft lips between 3-6 months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/>
              <a:t> 	Cleft palate between 12-18 months (preferred before speech devolops)</a:t>
            </a:r>
          </a:p>
        </p:txBody>
      </p:sp>
      <p:pic>
        <p:nvPicPr>
          <p:cNvPr id="4" name="Picture 11" descr="IMAGE00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2286000" cy="319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mtClean="0"/>
              <a:t>Cleft Lip Treatment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84313"/>
            <a:ext cx="6313488" cy="4162425"/>
          </a:xfrm>
        </p:spPr>
        <p:txBody>
          <a:bodyPr/>
          <a:lstStyle/>
          <a:p>
            <a:pPr eaLnBrk="1" hangingPunct="1"/>
            <a:r>
              <a:rPr lang="tr-TR" sz="2400" smtClean="0"/>
              <a:t>Cleft lip </a:t>
            </a:r>
          </a:p>
          <a:p>
            <a:pPr lvl="2" eaLnBrk="1" hangingPunct="1"/>
            <a:r>
              <a:rPr lang="tr-TR" sz="1800" smtClean="0"/>
              <a:t>Mikroform cleft lip</a:t>
            </a:r>
          </a:p>
          <a:p>
            <a:pPr lvl="2" eaLnBrk="1" hangingPunct="1"/>
            <a:r>
              <a:rPr lang="tr-TR" sz="1800" smtClean="0"/>
              <a:t>Unilateral cleft lip</a:t>
            </a:r>
          </a:p>
          <a:p>
            <a:pPr lvl="2" eaLnBrk="1" hangingPunct="1"/>
            <a:r>
              <a:rPr lang="tr-TR" sz="1800" smtClean="0"/>
              <a:t>Bilateral cleft lip</a:t>
            </a:r>
          </a:p>
          <a:p>
            <a:pPr eaLnBrk="1" hangingPunct="1"/>
            <a:r>
              <a:rPr lang="tr-TR" sz="2400" smtClean="0"/>
              <a:t>Associated nasal deformity is classified as mild, moderate or severe</a:t>
            </a:r>
          </a:p>
          <a:p>
            <a:pPr eaLnBrk="1" hangingPunct="1"/>
            <a:r>
              <a:rPr lang="tr-TR" sz="2400" smtClean="0"/>
              <a:t>Alveolar arc position evaluated. If necessary “presurgical maksiller orthodontics” applied</a:t>
            </a:r>
          </a:p>
          <a:p>
            <a:pPr eaLnBrk="1" hangingPunct="1"/>
            <a:endParaRPr lang="tr-TR" sz="2400" smtClean="0"/>
          </a:p>
        </p:txBody>
      </p:sp>
      <p:pic>
        <p:nvPicPr>
          <p:cNvPr id="32772" name="Picture 6" descr="IMAGE033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4911725"/>
            <a:ext cx="2484437" cy="1685925"/>
          </a:xfrm>
          <a:noFill/>
        </p:spPr>
      </p:pic>
      <p:pic>
        <p:nvPicPr>
          <p:cNvPr id="32773" name="Picture 9" descr="IMAGE001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97213" y="5300663"/>
            <a:ext cx="1979612" cy="1439862"/>
          </a:xfrm>
          <a:noFill/>
        </p:spPr>
      </p:pic>
      <p:pic>
        <p:nvPicPr>
          <p:cNvPr id="32774" name="Picture 11" descr="IMAGE009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9663" y="620713"/>
            <a:ext cx="168433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6324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0" y="457200"/>
            <a:ext cx="723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solidFill>
                  <a:schemeClr val="accent1"/>
                </a:solidFill>
              </a:rPr>
              <a:t>Operation technique in Microform cleft (Straight line closure)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990600" y="228600"/>
            <a:ext cx="81534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tr-TR" sz="2800">
                <a:solidFill>
                  <a:schemeClr val="accent1"/>
                </a:solidFill>
              </a:rPr>
              <a:t>Surgical technique for unilateral cleft lip</a:t>
            </a:r>
          </a:p>
          <a:p>
            <a:pPr algn="ctr">
              <a:spcBef>
                <a:spcPct val="5000"/>
              </a:spcBef>
            </a:pPr>
            <a:r>
              <a:rPr lang="tr-TR" sz="2800">
                <a:solidFill>
                  <a:schemeClr val="accent1"/>
                </a:solidFill>
              </a:rPr>
              <a:t>(Millard Rotation-Advancement)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74676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73152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6781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tr-TR" sz="2800">
                <a:solidFill>
                  <a:schemeClr val="accent1"/>
                </a:solidFill>
              </a:rPr>
              <a:t>Surgical technique for unilateral cleft lip</a:t>
            </a:r>
          </a:p>
          <a:p>
            <a:pPr algn="ctr">
              <a:spcBef>
                <a:spcPct val="5000"/>
              </a:spcBef>
            </a:pPr>
            <a:r>
              <a:rPr lang="tr-TR" sz="2800">
                <a:solidFill>
                  <a:schemeClr val="accent1"/>
                </a:solidFill>
              </a:rPr>
              <a:t>(Tennison Triangular Flap)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61722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tr-TR" sz="3200">
                <a:solidFill>
                  <a:schemeClr val="accent1"/>
                </a:solidFill>
              </a:rPr>
              <a:t>Surgical technique for unilateral cleft lip and palate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95400" y="5867400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Millard techniques provides primary lip and nasal repair . It is possible “gingivoperiostoplasy” after “Presurgical maksiller ortopedics”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DSC037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17496" r="23190" b="24933"/>
          <a:stretch>
            <a:fillRect/>
          </a:stretch>
        </p:blipFill>
        <p:spPr>
          <a:xfrm>
            <a:off x="684213" y="1484313"/>
            <a:ext cx="3887787" cy="3976687"/>
          </a:xfrm>
          <a:ln>
            <a:solidFill>
              <a:schemeClr val="tx2"/>
            </a:solidFill>
          </a:ln>
        </p:spPr>
      </p:pic>
      <p:pic>
        <p:nvPicPr>
          <p:cNvPr id="39939" name="Picture 5" descr="DSC06046"/>
          <p:cNvPicPr>
            <a:picLocks noChangeAspect="1" noChangeArrowheads="1"/>
          </p:cNvPicPr>
          <p:nvPr/>
        </p:nvPicPr>
        <p:blipFill>
          <a:blip r:embed="rId3"/>
          <a:srcRect l="18872" t="37299" r="16046" b="16005"/>
          <a:stretch>
            <a:fillRect/>
          </a:stretch>
        </p:blipFill>
        <p:spPr bwMode="auto">
          <a:xfrm>
            <a:off x="4852988" y="1557338"/>
            <a:ext cx="4065587" cy="38877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9940" name="4 Metin kutusu"/>
          <p:cNvSpPr txBox="1">
            <a:spLocks noChangeArrowheads="1"/>
          </p:cNvSpPr>
          <p:nvPr/>
        </p:nvSpPr>
        <p:spPr bwMode="auto">
          <a:xfrm>
            <a:off x="755650" y="6011863"/>
            <a:ext cx="3529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/>
              <a:t>Pre -Orthodontic treatment</a:t>
            </a:r>
          </a:p>
        </p:txBody>
      </p:sp>
      <p:sp>
        <p:nvSpPr>
          <p:cNvPr id="39941" name="5 Metin kutusu"/>
          <p:cNvSpPr txBox="1">
            <a:spLocks noChangeArrowheads="1"/>
          </p:cNvSpPr>
          <p:nvPr/>
        </p:nvSpPr>
        <p:spPr bwMode="auto">
          <a:xfrm>
            <a:off x="4643438" y="6021388"/>
            <a:ext cx="44656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/>
              <a:t>After 3 months of Grayson molding plate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tr-TR" sz="3600" smtClean="0"/>
              <a:t>A.M.Kul, right unilateral primary and secondary cleft palate</a:t>
            </a:r>
          </a:p>
        </p:txBody>
      </p:sp>
      <p:pic>
        <p:nvPicPr>
          <p:cNvPr id="40963" name="Picture 6" descr="DSC0369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2001" t="7010" b="26979"/>
          <a:stretch>
            <a:fillRect/>
          </a:stretch>
        </p:blipFill>
        <p:spPr>
          <a:xfrm>
            <a:off x="179388" y="1916113"/>
            <a:ext cx="3808412" cy="3679825"/>
          </a:xfrm>
          <a:ln>
            <a:solidFill>
              <a:schemeClr val="tx2"/>
            </a:solidFill>
          </a:ln>
        </p:spPr>
      </p:pic>
      <p:pic>
        <p:nvPicPr>
          <p:cNvPr id="40964" name="Picture 7" descr="DSC06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916113"/>
            <a:ext cx="4895850" cy="3670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0965" name="4 Metin kutusu"/>
          <p:cNvSpPr txBox="1">
            <a:spLocks noChangeArrowheads="1"/>
          </p:cNvSpPr>
          <p:nvPr/>
        </p:nvSpPr>
        <p:spPr bwMode="auto">
          <a:xfrm>
            <a:off x="611188" y="5805488"/>
            <a:ext cx="3529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Pre -Orthodontic therapy</a:t>
            </a:r>
          </a:p>
        </p:txBody>
      </p:sp>
      <p:sp>
        <p:nvSpPr>
          <p:cNvPr id="40966" name="5 Metin kutusu"/>
          <p:cNvSpPr txBox="1">
            <a:spLocks noChangeArrowheads="1"/>
          </p:cNvSpPr>
          <p:nvPr/>
        </p:nvSpPr>
        <p:spPr bwMode="auto">
          <a:xfrm>
            <a:off x="4427538" y="5876925"/>
            <a:ext cx="44656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/>
              <a:t>After 3 months of Grayson molding plate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/>
          </p:nvPr>
        </p:nvSpPr>
        <p:spPr>
          <a:xfrm>
            <a:off x="1066800" y="44450"/>
            <a:ext cx="7772400" cy="1143000"/>
          </a:xfrm>
        </p:spPr>
        <p:txBody>
          <a:bodyPr/>
          <a:lstStyle/>
          <a:p>
            <a:pPr algn="ctr" eaLnBrk="1" hangingPunct="1"/>
            <a:r>
              <a:rPr lang="tr-TR" sz="4000" smtClean="0"/>
              <a:t>Postoperative 6 months</a:t>
            </a:r>
          </a:p>
        </p:txBody>
      </p:sp>
      <p:pic>
        <p:nvPicPr>
          <p:cNvPr id="41987" name="3 İçerik Yer Tutucusu" descr="DSC05297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099" t="14883" r="17992" b="12846"/>
          <a:stretch>
            <a:fillRect/>
          </a:stretch>
        </p:blipFill>
        <p:spPr>
          <a:xfrm>
            <a:off x="1187450" y="2060575"/>
            <a:ext cx="3679825" cy="3330575"/>
          </a:xfrm>
        </p:spPr>
      </p:pic>
      <p:pic>
        <p:nvPicPr>
          <p:cNvPr id="41988" name="4 Resim" descr="DSC05299.JPG"/>
          <p:cNvPicPr>
            <a:picLocks noChangeAspect="1"/>
          </p:cNvPicPr>
          <p:nvPr/>
        </p:nvPicPr>
        <p:blipFill>
          <a:blip r:embed="rId3"/>
          <a:srcRect l="19257" t="36502" r="19298" b="20544"/>
          <a:stretch>
            <a:fillRect/>
          </a:stretch>
        </p:blipFill>
        <p:spPr bwMode="auto">
          <a:xfrm>
            <a:off x="5148263" y="2133600"/>
            <a:ext cx="362108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6" descr="IMAGE03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027" descr="IMAGE017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197225"/>
            <a:ext cx="53340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838200"/>
            <a:ext cx="25908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PRESENTATIONS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Why did happened, Who has fault?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How should I feed my baby?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4000" smtClean="0"/>
              <a:t>Postoperative 1,5 years</a:t>
            </a:r>
          </a:p>
        </p:txBody>
      </p:sp>
      <p:pic>
        <p:nvPicPr>
          <p:cNvPr id="43011" name="3 İçerik Yer Tutucusu" descr="DSC02385.JPG"/>
          <p:cNvPicPr>
            <a:picLocks noGrp="1" noChangeAspect="1"/>
          </p:cNvPicPr>
          <p:nvPr>
            <p:ph idx="1"/>
          </p:nvPr>
        </p:nvPicPr>
        <p:blipFill>
          <a:blip r:embed="rId2"/>
          <a:srcRect l="32179" r="14191" b="12587"/>
          <a:stretch>
            <a:fillRect/>
          </a:stretch>
        </p:blipFill>
        <p:spPr>
          <a:xfrm>
            <a:off x="3268663" y="1628775"/>
            <a:ext cx="3535362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3 Resim" descr="p101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88913"/>
            <a:ext cx="356235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4 Resim" descr="DSC026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88913"/>
            <a:ext cx="37814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5 Resim" descr="DSC040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4638" y="3284538"/>
            <a:ext cx="34861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1 Resim" descr="P101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51175"/>
            <a:ext cx="45720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3 Resim" descr="P10101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2 Resim" descr="DSC052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75" y="0"/>
            <a:ext cx="31718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3 Resim" descr="DSC053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117850"/>
            <a:ext cx="338296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4 Resim" descr="DSC0166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0"/>
            <a:ext cx="4032251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1 Resim" descr="DSC0227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143250"/>
            <a:ext cx="33321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03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IMAGE014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3041650"/>
            <a:ext cx="55245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02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608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IMAGE003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4625"/>
            <a:ext cx="541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008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388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IMAGE008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144838"/>
            <a:ext cx="57912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0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6260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IMAGE00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909888"/>
            <a:ext cx="571500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01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912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IMAGE02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159125"/>
            <a:ext cx="5257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4000" smtClean="0"/>
              <a:t>Bilateral Cleft Lip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9138"/>
            <a:ext cx="6457950" cy="3802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More complex and difficult to treat</a:t>
            </a:r>
          </a:p>
          <a:p>
            <a:pPr lvl="2" eaLnBrk="1" hangingPunct="1">
              <a:lnSpc>
                <a:spcPct val="80000"/>
              </a:lnSpc>
            </a:pPr>
            <a:r>
              <a:rPr lang="tr-TR" sz="1800" dirty="0" smtClean="0"/>
              <a:t>Projectil</a:t>
            </a:r>
            <a:r>
              <a:rPr lang="en-IN" sz="1800" dirty="0" smtClean="0"/>
              <a:t>e</a:t>
            </a:r>
            <a:r>
              <a:rPr lang="tr-TR" sz="1800" dirty="0" smtClean="0"/>
              <a:t> prema</a:t>
            </a:r>
            <a:r>
              <a:rPr lang="en-IN" sz="1800" dirty="0" smtClean="0"/>
              <a:t>x</a:t>
            </a:r>
            <a:r>
              <a:rPr lang="tr-TR" sz="1800" dirty="0" smtClean="0"/>
              <a:t>illa</a:t>
            </a:r>
          </a:p>
          <a:p>
            <a:pPr lvl="2" eaLnBrk="1" hangingPunct="1">
              <a:lnSpc>
                <a:spcPct val="80000"/>
              </a:lnSpc>
            </a:pPr>
            <a:r>
              <a:rPr lang="tr-TR" sz="1800" dirty="0" smtClean="0"/>
              <a:t>Broad and flared nasal tip</a:t>
            </a:r>
          </a:p>
          <a:p>
            <a:pPr lvl="2" eaLnBrk="1" hangingPunct="1">
              <a:lnSpc>
                <a:spcPct val="80000"/>
              </a:lnSpc>
            </a:pPr>
            <a:r>
              <a:rPr lang="tr-TR" sz="1800" dirty="0" smtClean="0"/>
              <a:t>Prolabium</a:t>
            </a:r>
          </a:p>
          <a:p>
            <a:pPr lvl="2" eaLnBrk="1" hangingPunct="1">
              <a:lnSpc>
                <a:spcPct val="80000"/>
              </a:lnSpc>
            </a:pPr>
            <a:r>
              <a:rPr lang="tr-TR" sz="1800" dirty="0" smtClean="0"/>
              <a:t>Short columella or absent columella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Incomplet</a:t>
            </a:r>
            <a:r>
              <a:rPr lang="en-IN" sz="2400" dirty="0" smtClean="0"/>
              <a:t>e</a:t>
            </a:r>
            <a:r>
              <a:rPr lang="tr-TR" sz="2400" dirty="0" smtClean="0"/>
              <a:t> or complet</a:t>
            </a:r>
            <a:r>
              <a:rPr lang="en-IN" sz="2400" dirty="0" smtClean="0"/>
              <a:t>e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It is important to retropositon the prema</a:t>
            </a:r>
            <a:r>
              <a:rPr lang="en-IN" sz="2400" dirty="0" smtClean="0"/>
              <a:t>x</a:t>
            </a:r>
            <a:r>
              <a:rPr lang="tr-TR" sz="2400" dirty="0" smtClean="0"/>
              <a:t>illa with presurgical orthopedic treatment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Surgical techniques used for unilateral cleft lip repair are used for bilateral cleft lip repair in one or two stage operation (Millard, Tennison...)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/>
          </a:p>
        </p:txBody>
      </p:sp>
      <p:pic>
        <p:nvPicPr>
          <p:cNvPr id="52228" name="Picture 6" descr="IMAGE018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2209800"/>
            <a:ext cx="2201862" cy="1439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MAGE02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65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IMAGE009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1" y="0"/>
            <a:ext cx="3429000" cy="515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95600" y="5715000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FUTURE ???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304800"/>
            <a:ext cx="7772400" cy="1143000"/>
          </a:xfrm>
        </p:spPr>
        <p:txBody>
          <a:bodyPr/>
          <a:lstStyle/>
          <a:p>
            <a:pPr eaLnBrk="1" hangingPunct="1"/>
            <a:r>
              <a:rPr lang="tr-TR" sz="4000" dirty="0" smtClean="0"/>
              <a:t>Treatment of Prema</a:t>
            </a:r>
            <a:r>
              <a:rPr lang="en-IN" sz="4000" dirty="0" smtClean="0"/>
              <a:t>x</a:t>
            </a:r>
            <a:r>
              <a:rPr lang="tr-TR" sz="4000" dirty="0" smtClean="0"/>
              <a:t>illa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1148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tr-TR" sz="2800" dirty="0" smtClean="0"/>
              <a:t>Lip repair or “Lip-ad</a:t>
            </a:r>
            <a:r>
              <a:rPr lang="en-IN" sz="2800" dirty="0" smtClean="0"/>
              <a:t>h</a:t>
            </a:r>
            <a:r>
              <a:rPr lang="tr-TR" sz="2800" dirty="0" smtClean="0"/>
              <a:t>esion”</a:t>
            </a:r>
          </a:p>
          <a:p>
            <a:pPr eaLnBrk="1" hangingPunct="1">
              <a:spcAft>
                <a:spcPct val="20000"/>
              </a:spcAft>
            </a:pPr>
            <a:r>
              <a:rPr lang="tr-TR" sz="2800" dirty="0" smtClean="0"/>
              <a:t>Elastic traction ( with a Head Bonnett)</a:t>
            </a:r>
          </a:p>
          <a:p>
            <a:pPr eaLnBrk="1" hangingPunct="1">
              <a:spcAft>
                <a:spcPct val="20000"/>
              </a:spcAft>
            </a:pPr>
            <a:r>
              <a:rPr lang="tr-TR" sz="2800" dirty="0" smtClean="0"/>
              <a:t>Prema</a:t>
            </a:r>
            <a:r>
              <a:rPr lang="en-IN" sz="2800" dirty="0" smtClean="0"/>
              <a:t>x</a:t>
            </a:r>
            <a:r>
              <a:rPr lang="tr-TR" sz="2800" dirty="0" smtClean="0"/>
              <a:t>illary retantion </a:t>
            </a:r>
            <a:r>
              <a:rPr lang="tr-TR" sz="2000" dirty="0" smtClean="0">
                <a:solidFill>
                  <a:srgbClr val="99FF66"/>
                </a:solidFill>
              </a:rPr>
              <a:t>(Latham)</a:t>
            </a:r>
          </a:p>
          <a:p>
            <a:pPr eaLnBrk="1" hangingPunct="1">
              <a:spcAft>
                <a:spcPct val="20000"/>
              </a:spcAft>
            </a:pPr>
            <a:r>
              <a:rPr lang="tr-TR" sz="2800" dirty="0" smtClean="0"/>
              <a:t>Na</a:t>
            </a:r>
            <a:r>
              <a:rPr lang="en-IN" sz="2800" dirty="0" smtClean="0"/>
              <a:t>s</a:t>
            </a:r>
            <a:r>
              <a:rPr lang="tr-TR" sz="2800" dirty="0" smtClean="0"/>
              <a:t>oalveoler molding </a:t>
            </a:r>
            <a:r>
              <a:rPr lang="tr-TR" sz="2000" dirty="0" smtClean="0">
                <a:solidFill>
                  <a:srgbClr val="99FF66"/>
                </a:solidFill>
              </a:rPr>
              <a:t>(Grayson)</a:t>
            </a:r>
          </a:p>
          <a:p>
            <a:pPr eaLnBrk="1" hangingPunct="1">
              <a:spcAft>
                <a:spcPct val="20000"/>
              </a:spcAft>
            </a:pPr>
            <a:r>
              <a:rPr lang="tr-TR" sz="2800" dirty="0" smtClean="0"/>
              <a:t>Surgical prema</a:t>
            </a:r>
            <a:r>
              <a:rPr lang="en-IN" sz="2800" dirty="0" smtClean="0"/>
              <a:t>x</a:t>
            </a:r>
            <a:r>
              <a:rPr lang="tr-TR" sz="2800" dirty="0" smtClean="0"/>
              <a:t>illa excision or set-back </a:t>
            </a:r>
            <a:r>
              <a:rPr lang="tr-TR" sz="2000" dirty="0" smtClean="0">
                <a:solidFill>
                  <a:srgbClr val="99FF66"/>
                </a:solidFill>
              </a:rPr>
              <a:t>(severe maxillary retrusion)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6553200" y="152400"/>
          <a:ext cx="2401888" cy="2084388"/>
        </p:xfrm>
        <a:graphic>
          <a:graphicData uri="http://schemas.openxmlformats.org/presentationml/2006/ole">
            <p:oleObj spid="_x0000_s1026" name="Image" r:id="rId3" imgW="2401694" imgH="20840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838200"/>
            <a:ext cx="42672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"/>
            <a:ext cx="41338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9525"/>
            <a:ext cx="4267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632200"/>
            <a:ext cx="38100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084638"/>
            <a:ext cx="42672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45720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0"/>
            <a:ext cx="32861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494088"/>
            <a:ext cx="4648200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42211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5" y="2524125"/>
            <a:ext cx="3952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33600"/>
            <a:ext cx="4267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7315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dirty="0">
                <a:solidFill>
                  <a:schemeClr val="accent1"/>
                </a:solidFill>
              </a:rPr>
              <a:t>Bilateral </a:t>
            </a:r>
            <a:r>
              <a:rPr lang="tr-TR" sz="2800" dirty="0" smtClean="0">
                <a:solidFill>
                  <a:schemeClr val="accent1"/>
                </a:solidFill>
              </a:rPr>
              <a:t>Incomplet</a:t>
            </a:r>
            <a:r>
              <a:rPr lang="en-IN" sz="2800" dirty="0" smtClean="0">
                <a:solidFill>
                  <a:schemeClr val="accent1"/>
                </a:solidFill>
              </a:rPr>
              <a:t>e</a:t>
            </a:r>
            <a:r>
              <a:rPr lang="tr-TR" sz="2800" dirty="0" smtClean="0">
                <a:solidFill>
                  <a:schemeClr val="accent1"/>
                </a:solidFill>
              </a:rPr>
              <a:t> </a:t>
            </a:r>
            <a:r>
              <a:rPr lang="tr-TR" sz="2800" dirty="0">
                <a:solidFill>
                  <a:schemeClr val="accent1"/>
                </a:solidFill>
              </a:rPr>
              <a:t>Cleft lip Operation Technique</a:t>
            </a:r>
          </a:p>
          <a:p>
            <a:pPr algn="ctr">
              <a:spcBef>
                <a:spcPct val="50000"/>
              </a:spcBef>
            </a:pPr>
            <a:r>
              <a:rPr lang="tr-TR" sz="2800" dirty="0">
                <a:solidFill>
                  <a:schemeClr val="accent1"/>
                </a:solidFill>
              </a:rPr>
              <a:t>Millard (Two stage)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5181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7239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>
                <a:solidFill>
                  <a:schemeClr val="accent1"/>
                </a:solidFill>
              </a:rPr>
              <a:t>Bilateral Incomplet Cleft lip Operation Technique</a:t>
            </a:r>
          </a:p>
          <a:p>
            <a:pPr algn="ctr">
              <a:spcBef>
                <a:spcPct val="50000"/>
              </a:spcBef>
            </a:pPr>
            <a:r>
              <a:rPr lang="tr-TR" sz="2800">
                <a:solidFill>
                  <a:schemeClr val="accent1"/>
                </a:solidFill>
              </a:rPr>
              <a:t>Straight Line Closure (One stage)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AGE00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386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IMAGE01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0"/>
            <a:ext cx="4603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01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IMAGE018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395663"/>
            <a:ext cx="487680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019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IMAGE019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090863"/>
            <a:ext cx="5334000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2852738"/>
            <a:ext cx="7772400" cy="1143000"/>
          </a:xfrm>
        </p:spPr>
        <p:txBody>
          <a:bodyPr/>
          <a:lstStyle/>
          <a:p>
            <a:pPr algn="ctr" eaLnBrk="1" hangingPunct="1"/>
            <a:r>
              <a:rPr lang="tr-TR" smtClean="0"/>
              <a:t>Cleft Palate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>CLASSIFICATION SYSTEMS</a:t>
            </a:r>
            <a:br>
              <a:rPr lang="en-IN" sz="3600" dirty="0" smtClean="0"/>
            </a:br>
            <a:r>
              <a:rPr lang="en-US" sz="3600" dirty="0" smtClean="0"/>
              <a:t>DAVIS AND RITCHIE CLASSIFICATION(1922):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I – Pre alveolar clefts:</a:t>
            </a:r>
          </a:p>
          <a:p>
            <a:pPr lvl="1"/>
            <a:r>
              <a:rPr lang="en-US" dirty="0" smtClean="0"/>
              <a:t>Unilateral cleft lip</a:t>
            </a:r>
          </a:p>
          <a:p>
            <a:pPr lvl="1"/>
            <a:r>
              <a:rPr lang="en-US" dirty="0" smtClean="0"/>
              <a:t>Bilateral cleft lip</a:t>
            </a:r>
          </a:p>
          <a:p>
            <a:pPr lvl="1"/>
            <a:r>
              <a:rPr lang="en-US" dirty="0" smtClean="0"/>
              <a:t>Median cleft lip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Group II - Post alveolar clefts:</a:t>
            </a:r>
          </a:p>
          <a:p>
            <a:pPr lvl="1"/>
            <a:r>
              <a:rPr lang="en-US" dirty="0" smtClean="0"/>
              <a:t>Cleft hard palate alone</a:t>
            </a:r>
          </a:p>
          <a:p>
            <a:pPr lvl="1"/>
            <a:r>
              <a:rPr lang="en-US" dirty="0" smtClean="0"/>
              <a:t>Cleft soft palate alone</a:t>
            </a:r>
          </a:p>
          <a:p>
            <a:pPr lvl="1"/>
            <a:r>
              <a:rPr lang="en-US" dirty="0" smtClean="0"/>
              <a:t>Cleft soft palate and hard palate</a:t>
            </a:r>
          </a:p>
          <a:p>
            <a:pPr lvl="1"/>
            <a:r>
              <a:rPr lang="en-US" dirty="0" smtClean="0"/>
              <a:t>Sub mucous cleft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mtClean="0"/>
              <a:t>Cleft Palate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772400" cy="4114800"/>
          </a:xfrm>
        </p:spPr>
        <p:txBody>
          <a:bodyPr/>
          <a:lstStyle/>
          <a:p>
            <a:pPr eaLnBrk="1" hangingPunct="1"/>
            <a:r>
              <a:rPr lang="tr-TR" dirty="0" smtClean="0"/>
              <a:t>Palate and palatal muscles close the velopharengeal valve</a:t>
            </a:r>
          </a:p>
          <a:p>
            <a:pPr eaLnBrk="1" hangingPunct="1"/>
            <a:r>
              <a:rPr lang="tr-TR" dirty="0" smtClean="0"/>
              <a:t>Velo</a:t>
            </a:r>
            <a:r>
              <a:rPr lang="en-IN" dirty="0" err="1" smtClean="0"/>
              <a:t>pharengeal</a:t>
            </a:r>
            <a:r>
              <a:rPr lang="tr-TR" dirty="0" smtClean="0"/>
              <a:t> closure can not be done in cleft palate patient.</a:t>
            </a:r>
          </a:p>
          <a:p>
            <a:pPr eaLnBrk="1" hangingPunct="1"/>
            <a:r>
              <a:rPr lang="tr-TR" dirty="0" smtClean="0"/>
              <a:t>Patient can not create intraoral pressure</a:t>
            </a:r>
          </a:p>
          <a:p>
            <a:pPr eaLnBrk="1" hangingPunct="1"/>
            <a:r>
              <a:rPr lang="tr-TR" dirty="0" smtClean="0"/>
              <a:t> Feeding and </a:t>
            </a:r>
            <a:r>
              <a:rPr lang="tr-TR" dirty="0" smtClean="0"/>
              <a:t>spe</a:t>
            </a:r>
            <a:r>
              <a:rPr lang="en-IN" dirty="0" smtClean="0"/>
              <a:t>e</a:t>
            </a:r>
            <a:r>
              <a:rPr lang="tr-TR" dirty="0" smtClean="0"/>
              <a:t>ch </a:t>
            </a:r>
            <a:r>
              <a:rPr lang="tr-TR" dirty="0" smtClean="0"/>
              <a:t>are effected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Anatomy</a:t>
            </a:r>
            <a:endParaRPr lang="en-US" smtClean="0"/>
          </a:p>
        </p:txBody>
      </p:sp>
      <p:sp>
        <p:nvSpPr>
          <p:cNvPr id="634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 palate muscles insert on posterior margin of remaining hard palate rather than midline raphe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/>
              <a:t>Affects 1/2500 living births</a:t>
            </a:r>
          </a:p>
          <a:p>
            <a:pPr eaLnBrk="1" hangingPunct="1"/>
            <a:r>
              <a:rPr lang="tr-TR" sz="2800" dirty="0" smtClean="0"/>
              <a:t>More often in girls</a:t>
            </a:r>
          </a:p>
          <a:p>
            <a:pPr eaLnBrk="1" hangingPunct="1"/>
            <a:r>
              <a:rPr lang="tr-TR" sz="2800" dirty="0" smtClean="0"/>
              <a:t>Heredity is less affects</a:t>
            </a:r>
          </a:p>
          <a:p>
            <a:pPr eaLnBrk="1" hangingPunct="1"/>
            <a:r>
              <a:rPr lang="tr-TR" sz="2800" dirty="0" smtClean="0"/>
              <a:t>Complete		up to incisive foramen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   İncomplete		Only soft pal</a:t>
            </a:r>
            <a:r>
              <a:rPr lang="en-IN" sz="2800" dirty="0" smtClean="0"/>
              <a:t>a</a:t>
            </a:r>
            <a:r>
              <a:rPr lang="tr-TR" sz="2800" dirty="0" smtClean="0"/>
              <a:t>te cleft</a:t>
            </a:r>
          </a:p>
          <a:p>
            <a:pPr eaLnBrk="1" hangingPunct="1"/>
            <a:endParaRPr lang="tr-TR" sz="2800" dirty="0" smtClean="0"/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tr-TR" smtClean="0"/>
              <a:t>Cleft Palate</a:t>
            </a:r>
          </a:p>
        </p:txBody>
      </p:sp>
      <p:sp>
        <p:nvSpPr>
          <p:cNvPr id="64516" name="Line 8"/>
          <p:cNvSpPr>
            <a:spLocks noChangeShapeType="1"/>
          </p:cNvSpPr>
          <p:nvPr/>
        </p:nvSpPr>
        <p:spPr bwMode="auto">
          <a:xfrm>
            <a:off x="2590800" y="3429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517" name="Line 9"/>
          <p:cNvSpPr>
            <a:spLocks noChangeShapeType="1"/>
          </p:cNvSpPr>
          <p:nvPr/>
        </p:nvSpPr>
        <p:spPr bwMode="auto">
          <a:xfrm>
            <a:off x="2590800" y="39624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8458200" cy="68580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4000" smtClean="0"/>
              <a:t>Problems with cleft palate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tr-TR" dirty="0" smtClean="0"/>
              <a:t>Feeding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tr-TR" dirty="0" smtClean="0"/>
              <a:t>Speech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tr-TR" dirty="0" smtClean="0"/>
              <a:t>Hearing and middle ear problems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tr-TR" dirty="0" smtClean="0"/>
              <a:t>Additional anomalies (% 30)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tr-TR" dirty="0" smtClean="0"/>
              <a:t>Psychological problems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smtClean="0"/>
              <a:t>Goal of Palatal Repair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1050"/>
            <a:ext cx="7772400" cy="41148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Understan</a:t>
            </a:r>
            <a:r>
              <a:rPr lang="en-IN" sz="3600" dirty="0" err="1" smtClean="0"/>
              <a:t>da</a:t>
            </a:r>
            <a:r>
              <a:rPr lang="tr-TR" sz="3600" dirty="0" smtClean="0"/>
              <a:t>ble speech</a:t>
            </a:r>
          </a:p>
          <a:p>
            <a:pPr eaLnBrk="1" hangingPunct="1"/>
            <a:r>
              <a:rPr lang="tr-TR" sz="3600" dirty="0" smtClean="0"/>
              <a:t>No maxillary retrusion</a:t>
            </a:r>
          </a:p>
          <a:p>
            <a:pPr eaLnBrk="1" hangingPunct="1"/>
            <a:r>
              <a:rPr lang="tr-TR" sz="3600" dirty="0" smtClean="0"/>
              <a:t>No hearing problem</a:t>
            </a:r>
          </a:p>
          <a:p>
            <a:pPr eaLnBrk="1" hangingPunct="1"/>
            <a:r>
              <a:rPr lang="tr-TR" sz="3600" dirty="0" smtClean="0"/>
              <a:t>Good occlusion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Submucous </a:t>
            </a:r>
            <a:r>
              <a:rPr lang="tr-TR" sz="4000" smtClean="0"/>
              <a:t>C</a:t>
            </a:r>
            <a:r>
              <a:rPr lang="en-US" sz="4000" smtClean="0"/>
              <a:t>left </a:t>
            </a:r>
            <a:r>
              <a:rPr lang="tr-TR" sz="4000" smtClean="0"/>
              <a:t>P</a:t>
            </a:r>
            <a:r>
              <a:rPr lang="en-US" sz="4000" smtClean="0"/>
              <a:t>alate</a:t>
            </a:r>
            <a:endParaRPr lang="tr-TR" sz="40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9248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Anatomic problem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1800" dirty="0" smtClean="0"/>
              <a:t>Muscles are not fused middle of palate (muscular diastasis)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notch at the back of the hard palate </a:t>
            </a:r>
            <a:endParaRPr lang="tr-TR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tr-TR" sz="1800" dirty="0" smtClean="0"/>
              <a:t>Bifid uvula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Persistent ear </a:t>
            </a:r>
            <a:r>
              <a:rPr lang="en-US" sz="1800" dirty="0" smtClean="0"/>
              <a:t>disease</a:t>
            </a:r>
            <a:endParaRPr lang="tr-TR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swallowing difficulties</a:t>
            </a: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Mostly asymptomatic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% 15 velopharengeal insufficiency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1800" dirty="0" smtClean="0"/>
              <a:t>Short soft palate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1800" dirty="0" smtClean="0"/>
              <a:t>Limited motion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1800" dirty="0" smtClean="0"/>
              <a:t>Easy to get tired while speaking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When light goes through nose, light can be seen from oral side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It is not necessary surgical treatment until child growth enough to cooperate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/>
              <a:t>Treatment of </a:t>
            </a:r>
            <a:r>
              <a:rPr lang="en-US" sz="4000" dirty="0" err="1" smtClean="0"/>
              <a:t>Submucous</a:t>
            </a:r>
            <a:r>
              <a:rPr lang="en-US" sz="4000" dirty="0" smtClean="0"/>
              <a:t> </a:t>
            </a:r>
            <a:r>
              <a:rPr lang="tr-TR" sz="4000" dirty="0" smtClean="0"/>
              <a:t>C</a:t>
            </a:r>
            <a:r>
              <a:rPr lang="en-US" sz="4000" dirty="0" smtClean="0"/>
              <a:t>left </a:t>
            </a:r>
            <a:r>
              <a:rPr lang="tr-TR" sz="4000" dirty="0" smtClean="0"/>
              <a:t>P</a:t>
            </a:r>
            <a:r>
              <a:rPr lang="en-US" sz="4000" dirty="0" err="1" smtClean="0"/>
              <a:t>alate</a:t>
            </a:r>
            <a:r>
              <a:rPr lang="en-US" sz="4000" dirty="0" smtClean="0"/>
              <a:t> </a:t>
            </a:r>
          </a:p>
        </p:txBody>
      </p:sp>
      <p:sp>
        <p:nvSpPr>
          <p:cNvPr id="68611" name="2 İçerik Yer Tutucusu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Submucous</a:t>
            </a:r>
            <a:r>
              <a:rPr lang="en-US" sz="2800" dirty="0" smtClean="0"/>
              <a:t> cleft palate only requires surgery if it</a:t>
            </a:r>
            <a:r>
              <a:rPr lang="tr-TR" sz="2800" dirty="0" smtClean="0"/>
              <a:t> </a:t>
            </a:r>
            <a:r>
              <a:rPr lang="en-US" sz="2800" dirty="0" smtClean="0"/>
              <a:t>is causing problems for the individual</a:t>
            </a:r>
            <a:endParaRPr lang="tr-TR" sz="2800" dirty="0" smtClean="0"/>
          </a:p>
          <a:p>
            <a:pPr>
              <a:buFont typeface="Wingdings" pitchFamily="2" charset="2"/>
              <a:buNone/>
              <a:defRPr/>
            </a:pPr>
            <a:endParaRPr lang="tr-TR" sz="2800" dirty="0" smtClean="0"/>
          </a:p>
          <a:p>
            <a:pPr>
              <a:defRPr/>
            </a:pPr>
            <a:r>
              <a:rPr lang="en-US" sz="2800" dirty="0" smtClean="0"/>
              <a:t>The most</a:t>
            </a:r>
            <a:r>
              <a:rPr lang="tr-TR" sz="2800" dirty="0" smtClean="0"/>
              <a:t> </a:t>
            </a:r>
            <a:r>
              <a:rPr lang="en-US" sz="2800" dirty="0" smtClean="0"/>
              <a:t>common reason for treating a person with a</a:t>
            </a:r>
            <a:r>
              <a:rPr lang="tr-TR" sz="2800" dirty="0" smtClean="0"/>
              <a:t> </a:t>
            </a:r>
            <a:r>
              <a:rPr lang="en-US" sz="2800" dirty="0" err="1" smtClean="0"/>
              <a:t>submucous</a:t>
            </a:r>
            <a:r>
              <a:rPr lang="en-US" sz="2800" dirty="0" smtClean="0"/>
              <a:t> cleft palate is because of abnormal,</a:t>
            </a:r>
            <a:r>
              <a:rPr lang="tr-TR" sz="2800" dirty="0" smtClean="0"/>
              <a:t> </a:t>
            </a:r>
            <a:r>
              <a:rPr lang="en-US" sz="2800" dirty="0" smtClean="0"/>
              <a:t>nasal-sounding speech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Von </a:t>
            </a:r>
            <a:r>
              <a:rPr lang="en-IN" dirty="0" err="1" smtClean="0"/>
              <a:t>laganbeck</a:t>
            </a:r>
            <a:r>
              <a:rPr lang="en-IN" dirty="0" smtClean="0"/>
              <a:t> </a:t>
            </a:r>
            <a:r>
              <a:rPr lang="en-IN" dirty="0" err="1" smtClean="0"/>
              <a:t>palatoplasty</a:t>
            </a:r>
            <a:endParaRPr lang="en-US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775" y="2546003"/>
            <a:ext cx="8153400" cy="260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VWK </a:t>
            </a:r>
            <a:r>
              <a:rPr lang="en-IN" dirty="0" err="1" smtClean="0"/>
              <a:t>palatoplasty</a:t>
            </a:r>
            <a:endParaRPr lang="en-US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775" y="2743242"/>
            <a:ext cx="8153400" cy="220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Two flap </a:t>
            </a:r>
            <a:r>
              <a:rPr lang="en-IN" dirty="0" err="1" smtClean="0"/>
              <a:t>palatoplasty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2262188"/>
            <a:ext cx="8772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III-Alveolar clefts:</a:t>
            </a:r>
          </a:p>
          <a:p>
            <a:pPr lvl="1"/>
            <a:r>
              <a:rPr lang="en-US" dirty="0" smtClean="0"/>
              <a:t>Unilateral alveolar cleft</a:t>
            </a:r>
          </a:p>
          <a:p>
            <a:pPr lvl="1"/>
            <a:r>
              <a:rPr lang="en-US" dirty="0" smtClean="0"/>
              <a:t>Bilateral alveolar cleft</a:t>
            </a:r>
          </a:p>
          <a:p>
            <a:pPr lvl="1"/>
            <a:r>
              <a:rPr lang="en-US" dirty="0" smtClean="0"/>
              <a:t>Median alveolar cleft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>CLASSIFICATION SYSTEMS</a:t>
            </a:r>
            <a:br>
              <a:rPr lang="en-IN" sz="3600" dirty="0" smtClean="0"/>
            </a:br>
            <a:r>
              <a:rPr lang="en-US" sz="3600" dirty="0" smtClean="0"/>
              <a:t>DAVIS AND RITCHIE CLASSIFICATION(1922):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4000" smtClean="0"/>
              <a:t>Pierre Robin Sequence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5018088" cy="41148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tr-TR" sz="2400" smtClean="0"/>
              <a:t>Micrognathy</a:t>
            </a:r>
          </a:p>
          <a:p>
            <a:pPr eaLnBrk="1" hangingPunct="1">
              <a:spcAft>
                <a:spcPct val="20000"/>
              </a:spcAft>
            </a:pPr>
            <a:r>
              <a:rPr lang="tr-TR" sz="2400" smtClean="0"/>
              <a:t>Glossoptosis</a:t>
            </a:r>
          </a:p>
          <a:p>
            <a:pPr eaLnBrk="1" hangingPunct="1">
              <a:spcAft>
                <a:spcPct val="20000"/>
              </a:spcAft>
            </a:pPr>
            <a:r>
              <a:rPr lang="tr-TR" sz="2400" smtClean="0"/>
              <a:t>Airway obstruction</a:t>
            </a:r>
          </a:p>
          <a:p>
            <a:pPr eaLnBrk="1" hangingPunct="1">
              <a:spcAft>
                <a:spcPct val="20000"/>
              </a:spcAft>
            </a:pPr>
            <a:endParaRPr lang="tr-TR" sz="2400" smtClean="0"/>
          </a:p>
          <a:p>
            <a:pPr eaLnBrk="1" hangingPunct="1">
              <a:spcAft>
                <a:spcPct val="20000"/>
              </a:spcAft>
            </a:pPr>
            <a:endParaRPr lang="tr-TR" sz="2400" smtClean="0"/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tr-TR" sz="2400" smtClean="0"/>
              <a:t>	Cleft palate( % 50 )</a:t>
            </a:r>
          </a:p>
        </p:txBody>
      </p:sp>
      <p:pic>
        <p:nvPicPr>
          <p:cNvPr id="71684" name="Picture 4" descr="pierre-robine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4613" y="2852738"/>
            <a:ext cx="3810000" cy="3276600"/>
          </a:xfrm>
          <a:noFill/>
        </p:spPr>
      </p:pic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4211638" y="6237288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>
                <a:latin typeface="Arial" pitchFamily="34" charset="0"/>
              </a:rPr>
              <a:t>Breathing and feeding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Complications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/>
              <a:t>Acute Period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000" smtClean="0"/>
              <a:t>bleeding, 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000" smtClean="0"/>
              <a:t>Airway obstruction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000" smtClean="0"/>
              <a:t>Infection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000" smtClean="0"/>
              <a:t>Wound seperatiom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Late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000" smtClean="0"/>
              <a:t>maksillary hipoplasia, dental oklusion problems)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000" smtClean="0"/>
              <a:t>Hearing problems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000" smtClean="0"/>
              <a:t>velopharyngeal insufficency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000" smtClean="0"/>
              <a:t>Fistula formation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70063"/>
            <a:ext cx="70866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990600" y="4572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Cleft lip and palate treatment time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/>
              <a:t>Velopharyngeal Insufficency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01000" cy="4114800"/>
          </a:xfrm>
          <a:noFill/>
        </p:spPr>
        <p:txBody>
          <a:bodyPr/>
          <a:lstStyle/>
          <a:p>
            <a:pPr marL="377825" indent="-3778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smtClean="0"/>
              <a:t>	</a:t>
            </a:r>
            <a:r>
              <a:rPr lang="en-US" sz="2800" smtClean="0"/>
              <a:t>The inability of the velopharyngeal sphincter to sufficiently separate the nasal cavity from the oral cavity during speech</a:t>
            </a:r>
            <a:endParaRPr lang="tr-TR" sz="2800" smtClean="0"/>
          </a:p>
          <a:p>
            <a:pPr marL="377825" indent="-377825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800" smtClean="0"/>
          </a:p>
          <a:p>
            <a:pPr marL="377825" indent="-377825" eaLnBrk="1" hangingPunct="1">
              <a:lnSpc>
                <a:spcPct val="90000"/>
              </a:lnSpc>
            </a:pPr>
            <a:r>
              <a:rPr lang="tr-TR" sz="2800" smtClean="0"/>
              <a:t>  Speech problem</a:t>
            </a:r>
          </a:p>
          <a:p>
            <a:pPr marL="1301750" lvl="2" eaLnBrk="1" hangingPunct="1">
              <a:lnSpc>
                <a:spcPct val="90000"/>
              </a:lnSpc>
            </a:pPr>
            <a:r>
              <a:rPr lang="tr-TR" sz="1600" smtClean="0"/>
              <a:t>(</a:t>
            </a:r>
            <a:r>
              <a:rPr lang="en-US" sz="1600" smtClean="0"/>
              <a:t>hypernasality</a:t>
            </a:r>
            <a:r>
              <a:rPr lang="tr-TR" sz="1600" smtClean="0"/>
              <a:t>, nasal emission, consanant production difficulty, decrese in voice strength and short phrases)</a:t>
            </a:r>
          </a:p>
          <a:p>
            <a:pPr marL="377825" indent="-377825" eaLnBrk="1" hangingPunct="1">
              <a:lnSpc>
                <a:spcPct val="90000"/>
              </a:lnSpc>
            </a:pPr>
            <a:r>
              <a:rPr lang="tr-TR" sz="2800" smtClean="0"/>
              <a:t>  swallowing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4000" smtClean="0"/>
              <a:t>Treatment of Velopharyngeal Insufficency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Patient should evaluate by speech terapist before any treatment</a:t>
            </a:r>
          </a:p>
          <a:p>
            <a:pPr eaLnBrk="1" hangingPunct="1"/>
            <a:r>
              <a:rPr lang="tr-TR" sz="2800" smtClean="0"/>
              <a:t>Nasendoscopic evaluation and Multiview videofluoroscopy is importany diagnostic tests</a:t>
            </a:r>
          </a:p>
          <a:p>
            <a:pPr eaLnBrk="1" hangingPunct="1"/>
            <a:r>
              <a:rPr lang="tr-TR" sz="2800" smtClean="0"/>
              <a:t>Goal is to provide normal velopharyngeal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81000" y="4495800"/>
            <a:ext cx="49133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sz="1600">
                <a:latin typeface="Times New Roman" pitchFamily="18" charset="0"/>
              </a:rPr>
              <a:t>Pharyngeal wall motion. A: Frontal view of </a:t>
            </a:r>
          </a:p>
          <a:p>
            <a:pPr eaLnBrk="0" hangingPunct="0"/>
            <a:r>
              <a:rPr lang="tr-TR" sz="1600">
                <a:latin typeface="Times New Roman" pitchFamily="18" charset="0"/>
              </a:rPr>
              <a:t>the oropharynx showing gradations of</a:t>
            </a:r>
          </a:p>
          <a:p>
            <a:pPr eaLnBrk="0" hangingPunct="0"/>
            <a:r>
              <a:rPr lang="tr-TR" sz="1600">
                <a:latin typeface="Times New Roman" pitchFamily="18" charset="0"/>
              </a:rPr>
              <a:t>medial motion of the lateral pharyngeal </a:t>
            </a:r>
          </a:p>
          <a:p>
            <a:pPr eaLnBrk="0" hangingPunct="0"/>
            <a:r>
              <a:rPr lang="tr-TR" sz="1600">
                <a:latin typeface="Times New Roman" pitchFamily="18" charset="0"/>
              </a:rPr>
              <a:t>walls. 0 = no motion, 5 = maximal motion to the midline. 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610100" y="3886200"/>
            <a:ext cx="4533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sz="1600">
                <a:latin typeface="Times New Roman" pitchFamily="18" charset="0"/>
              </a:rPr>
              <a:t>Pharyngeal wall motion. B: Markings for a proposed </a:t>
            </a:r>
          </a:p>
          <a:p>
            <a:pPr eaLnBrk="0" hangingPunct="0"/>
            <a:r>
              <a:rPr lang="tr-TR" sz="1600">
                <a:latin typeface="Times New Roman" pitchFamily="18" charset="0"/>
              </a:rPr>
              <a:t>tailor-made pharyngeal flap. The 2.5 cm width </a:t>
            </a:r>
          </a:p>
          <a:p>
            <a:pPr eaLnBrk="0" hangingPunct="0"/>
            <a:r>
              <a:rPr lang="tr-TR" sz="1600">
                <a:latin typeface="Times New Roman" pitchFamily="18" charset="0"/>
              </a:rPr>
              <a:t>is one half the width of the posterior pharynx5 and </a:t>
            </a:r>
          </a:p>
          <a:p>
            <a:pPr eaLnBrk="0" hangingPunct="0"/>
            <a:r>
              <a:rPr lang="tr-TR" sz="1600">
                <a:latin typeface="Times New Roman" pitchFamily="18" charset="0"/>
              </a:rPr>
              <a:t>would be appropriate for a patient whose </a:t>
            </a:r>
          </a:p>
          <a:p>
            <a:pPr eaLnBrk="0" hangingPunct="0"/>
            <a:r>
              <a:rPr lang="tr-TR" sz="1600">
                <a:latin typeface="Times New Roman" pitchFamily="18" charset="0"/>
              </a:rPr>
              <a:t>pharyngeal wall motion ranges from 3–3.5.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924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4000" smtClean="0"/>
              <a:t>Surgical Treatment of Velopharyngeal Insufficency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tr-TR" smtClean="0"/>
              <a:t>Pharyngeal Flaps </a:t>
            </a:r>
            <a:r>
              <a:rPr lang="tr-TR" sz="2400" smtClean="0"/>
              <a:t>(Superior, inferior pedicled)</a:t>
            </a:r>
            <a:endParaRPr lang="tr-TR" smtClean="0"/>
          </a:p>
          <a:p>
            <a:pPr eaLnBrk="1" hangingPunct="1">
              <a:spcAft>
                <a:spcPct val="20000"/>
              </a:spcAft>
            </a:pPr>
            <a:r>
              <a:rPr lang="tr-TR" smtClean="0"/>
              <a:t>Pharyngoplasty </a:t>
            </a:r>
            <a:r>
              <a:rPr lang="tr-TR" sz="2400" smtClean="0"/>
              <a:t>(Hynes, Orticochea)</a:t>
            </a:r>
          </a:p>
          <a:p>
            <a:pPr eaLnBrk="1" hangingPunct="1">
              <a:spcAft>
                <a:spcPct val="20000"/>
              </a:spcAft>
            </a:pPr>
            <a:r>
              <a:rPr lang="tr-TR" smtClean="0"/>
              <a:t>Soft palate lengtening and levator muscle repair</a:t>
            </a:r>
          </a:p>
          <a:p>
            <a:pPr eaLnBrk="1" hangingPunct="1">
              <a:spcAft>
                <a:spcPct val="20000"/>
              </a:spcAft>
            </a:pPr>
            <a:r>
              <a:rPr lang="tr-TR" smtClean="0"/>
              <a:t>Posterior wall augmentation </a:t>
            </a:r>
            <a:r>
              <a:rPr lang="tr-TR" sz="2400" smtClean="0"/>
              <a:t>(teflon, proplast)</a:t>
            </a:r>
            <a:endParaRPr lang="tr-TR" smtClean="0"/>
          </a:p>
          <a:p>
            <a:pPr eaLnBrk="1" hangingPunct="1">
              <a:spcAft>
                <a:spcPct val="20000"/>
              </a:spcAft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mtClean="0"/>
              <a:t>Other Operations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Fistula Repair</a:t>
            </a:r>
          </a:p>
          <a:p>
            <a:pPr eaLnBrk="1" hangingPunct="1"/>
            <a:r>
              <a:rPr lang="tr-TR" sz="2800" smtClean="0"/>
              <a:t>Velopharyngeal Insufficency correction </a:t>
            </a:r>
            <a:r>
              <a:rPr lang="tr-TR" sz="2000" smtClean="0"/>
              <a:t>(5 yeras)</a:t>
            </a:r>
          </a:p>
          <a:p>
            <a:pPr eaLnBrk="1" hangingPunct="1"/>
            <a:r>
              <a:rPr lang="tr-TR" sz="2800" smtClean="0"/>
              <a:t>Secondary Onarımlar </a:t>
            </a:r>
            <a:r>
              <a:rPr lang="tr-TR" sz="2000" smtClean="0"/>
              <a:t>(preschool age)</a:t>
            </a:r>
          </a:p>
          <a:p>
            <a:pPr eaLnBrk="1" hangingPunct="1"/>
            <a:r>
              <a:rPr lang="tr-TR" sz="2800" smtClean="0"/>
              <a:t>Alveolar bone grafting </a:t>
            </a:r>
            <a:r>
              <a:rPr lang="tr-TR" sz="2000" smtClean="0"/>
              <a:t>(before canine theth eruption)</a:t>
            </a:r>
          </a:p>
          <a:p>
            <a:pPr eaLnBrk="1" hangingPunct="1"/>
            <a:r>
              <a:rPr lang="tr-TR" sz="2800" smtClean="0"/>
              <a:t>Orthodontic Surgery </a:t>
            </a:r>
            <a:r>
              <a:rPr lang="tr-TR" sz="2000" smtClean="0"/>
              <a:t>(12-14 years)</a:t>
            </a:r>
          </a:p>
          <a:p>
            <a:pPr lvl="2" eaLnBrk="1" hangingPunct="1"/>
            <a:r>
              <a:rPr lang="tr-TR" sz="1600" smtClean="0"/>
              <a:t>(Le-Fort I Maksillary osteotomy, Mandibular split ramus osteotomy)</a:t>
            </a:r>
          </a:p>
          <a:p>
            <a:pPr eaLnBrk="1" hangingPunct="1"/>
            <a:r>
              <a:rPr lang="tr-TR" sz="2800" smtClean="0"/>
              <a:t>Rhinoplasty </a:t>
            </a:r>
            <a:r>
              <a:rPr lang="tr-TR" sz="2000" smtClean="0"/>
              <a:t>(16-18 years)</a:t>
            </a:r>
            <a:endParaRPr lang="tr-T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VEAU CLASSIFICATION (1931)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Group I (A) - Defects of the soft palate only</a:t>
            </a:r>
          </a:p>
          <a:p>
            <a:r>
              <a:rPr lang="en-US" dirty="0" smtClean="0"/>
              <a:t>Group II (B) - Defects involving the hard palate and soft palate extending not further than the incisive foramen, thus involving the secondary palate alone.</a:t>
            </a:r>
          </a:p>
          <a:p>
            <a:r>
              <a:rPr lang="en-US" dirty="0" smtClean="0"/>
              <a:t>Group III (C) – Complete unilateral cleft, extending from the soft palate to the alveolus, usually involving the lip</a:t>
            </a:r>
          </a:p>
          <a:p>
            <a:r>
              <a:rPr lang="en-US" dirty="0" smtClean="0"/>
              <a:t>Group IV (D) - Complete bilateral clefts, resembles Group III but is bilateral. When cleft is bilateral, pre-maxilla is suspended from the nasal septum.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ARTURO SANTIAGO</a:t>
            </a:r>
            <a:br>
              <a:rPr lang="en-US" dirty="0" smtClean="0"/>
            </a:br>
            <a:r>
              <a:rPr lang="en-US" dirty="0" smtClean="0"/>
              <a:t>CLASSIFICATION: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Santiago A proposed a classification in 1969</a:t>
            </a:r>
          </a:p>
          <a:p>
            <a:r>
              <a:rPr lang="en-US" dirty="0" smtClean="0"/>
              <a:t>He used four digits to indicate presence of cleft and its location.</a:t>
            </a:r>
          </a:p>
          <a:p>
            <a:r>
              <a:rPr lang="en-US" dirty="0" smtClean="0"/>
              <a:t>Each digit is followed by letter to indicate condition of cleft (complete, incomplete or sub mucous)</a:t>
            </a:r>
          </a:p>
          <a:p>
            <a:r>
              <a:rPr lang="en-US" dirty="0" smtClean="0"/>
              <a:t>Four digits represent the following four structures affected by cleft.</a:t>
            </a:r>
          </a:p>
          <a:p>
            <a:pPr lvl="1"/>
            <a:r>
              <a:rPr lang="en-US" dirty="0" smtClean="0"/>
              <a:t>The first digit refers to the lip.</a:t>
            </a:r>
          </a:p>
          <a:p>
            <a:pPr lvl="1"/>
            <a:r>
              <a:rPr lang="en-US" dirty="0" smtClean="0"/>
              <a:t>The second digit refers to the alveolus.</a:t>
            </a:r>
          </a:p>
          <a:p>
            <a:pPr lvl="1"/>
            <a:r>
              <a:rPr lang="en-US" dirty="0" smtClean="0"/>
              <a:t>The third digit refers to the hard palate.</a:t>
            </a:r>
          </a:p>
          <a:p>
            <a:pPr lvl="1"/>
            <a:r>
              <a:rPr lang="en-US" dirty="0" smtClean="0"/>
              <a:t>The fourth digit refers to the soft palate.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ARTURO SANTIAGO</a:t>
            </a:r>
            <a:br>
              <a:rPr lang="en-US" dirty="0" smtClean="0"/>
            </a:br>
            <a:r>
              <a:rPr lang="en-US" dirty="0" smtClean="0"/>
              <a:t>CLASSIFICATION: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numbers used as digits represents the condition of cleft</a:t>
            </a:r>
          </a:p>
          <a:p>
            <a:pPr lvl="1"/>
            <a:r>
              <a:rPr lang="en-US" dirty="0" smtClean="0"/>
              <a:t>0= No cleft</a:t>
            </a:r>
          </a:p>
          <a:p>
            <a:pPr lvl="1"/>
            <a:r>
              <a:rPr lang="en-US" dirty="0" smtClean="0"/>
              <a:t>1= Midline cleft</a:t>
            </a:r>
          </a:p>
          <a:p>
            <a:pPr lvl="1"/>
            <a:r>
              <a:rPr lang="en-US" dirty="0" smtClean="0"/>
              <a:t>2= Cleft on right side</a:t>
            </a:r>
          </a:p>
          <a:p>
            <a:pPr lvl="1"/>
            <a:r>
              <a:rPr lang="en-US" dirty="0" smtClean="0"/>
              <a:t>3= Cleft on left side</a:t>
            </a:r>
          </a:p>
          <a:p>
            <a:pPr lvl="1"/>
            <a:r>
              <a:rPr lang="en-US" dirty="0" smtClean="0"/>
              <a:t>4= Bilateral cleft</a:t>
            </a:r>
          </a:p>
          <a:p>
            <a:r>
              <a:rPr lang="en-US" dirty="0" smtClean="0"/>
              <a:t>The letters indicate more specifically the type of cleft</a:t>
            </a:r>
          </a:p>
          <a:p>
            <a:pPr lvl="1"/>
            <a:r>
              <a:rPr lang="en-US" dirty="0" smtClean="0"/>
              <a:t>A = An incomplete midline cleft</a:t>
            </a:r>
          </a:p>
          <a:p>
            <a:pPr lvl="1"/>
            <a:r>
              <a:rPr lang="en-US" dirty="0" smtClean="0"/>
              <a:t>B = An incomplete cleft of right side</a:t>
            </a:r>
          </a:p>
          <a:p>
            <a:pPr lvl="1"/>
            <a:r>
              <a:rPr lang="en-US" dirty="0" smtClean="0"/>
              <a:t>C = An incomplete cleft of left side</a:t>
            </a:r>
          </a:p>
          <a:p>
            <a:pPr lvl="1"/>
            <a:r>
              <a:rPr lang="en-US" dirty="0" smtClean="0"/>
              <a:t>D = Bilateral incomplete cleft</a:t>
            </a:r>
          </a:p>
          <a:p>
            <a:pPr lvl="1"/>
            <a:r>
              <a:rPr lang="en-US" dirty="0" smtClean="0"/>
              <a:t>E = Sub mucous cleft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</TotalTime>
  <Words>1315</Words>
  <Application>Microsoft Office PowerPoint</Application>
  <PresentationFormat>On-screen Show (4:3)</PresentationFormat>
  <Paragraphs>243</Paragraphs>
  <Slides>67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Median</vt:lpstr>
      <vt:lpstr>Image</vt:lpstr>
      <vt:lpstr>Slide 1</vt:lpstr>
      <vt:lpstr>Slide 2</vt:lpstr>
      <vt:lpstr>Slide 3</vt:lpstr>
      <vt:lpstr>Slide 4</vt:lpstr>
      <vt:lpstr> CLASSIFICATION SYSTEMS DAVIS AND RITCHIE CLASSIFICATION(1922): </vt:lpstr>
      <vt:lpstr> CLASSIFICATION SYSTEMS DAVIS AND RITCHIE CLASSIFICATION(1922): </vt:lpstr>
      <vt:lpstr>VEAU CLASSIFICATION (1931)</vt:lpstr>
      <vt:lpstr>ARTURO SANTIAGO CLASSIFICATION:</vt:lpstr>
      <vt:lpstr>ARTURO SANTIAGO CLASSIFICATION:</vt:lpstr>
      <vt:lpstr>LAHSAL CLASSIFICATION OF CLEFT LIP AND PALATE:</vt:lpstr>
      <vt:lpstr>LAHSAL CLASSIFICATION OF CLEFT LIP AND PALATE:</vt:lpstr>
      <vt:lpstr>ELNASSRY CLASSIFICATION:</vt:lpstr>
      <vt:lpstr>Embryology</vt:lpstr>
      <vt:lpstr>Slide 14</vt:lpstr>
      <vt:lpstr>Palate Devolopment</vt:lpstr>
      <vt:lpstr>Slide 16</vt:lpstr>
      <vt:lpstr>Slide 17</vt:lpstr>
      <vt:lpstr>Slide 18</vt:lpstr>
      <vt:lpstr>Problems in Cleft Lip and Cleft Palate</vt:lpstr>
      <vt:lpstr>Feeding Rules</vt:lpstr>
      <vt:lpstr>When to Operate</vt:lpstr>
      <vt:lpstr>Cleft Lip Treatment</vt:lpstr>
      <vt:lpstr>Slide 23</vt:lpstr>
      <vt:lpstr>Slide 24</vt:lpstr>
      <vt:lpstr>Slide 25</vt:lpstr>
      <vt:lpstr>Slide 26</vt:lpstr>
      <vt:lpstr>Slide 27</vt:lpstr>
      <vt:lpstr>A.M.Kul, right unilateral primary and secondary cleft palate</vt:lpstr>
      <vt:lpstr>Postoperative 6 months</vt:lpstr>
      <vt:lpstr>Postoperative 1,5 years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Bilateral Cleft Lip</vt:lpstr>
      <vt:lpstr>Treatment of Premaxilla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Cleft Palate</vt:lpstr>
      <vt:lpstr>Cleft Palate</vt:lpstr>
      <vt:lpstr>Anatomy</vt:lpstr>
      <vt:lpstr>Cleft Palate</vt:lpstr>
      <vt:lpstr>Problems with cleft palate</vt:lpstr>
      <vt:lpstr>Goal of Palatal Repair </vt:lpstr>
      <vt:lpstr>Submucous Cleft Palate</vt:lpstr>
      <vt:lpstr>Treatment of Submucous Cleft Palate </vt:lpstr>
      <vt:lpstr>Von laganbeck palatoplasty</vt:lpstr>
      <vt:lpstr>VWK palatoplasty</vt:lpstr>
      <vt:lpstr>Two flap palatoplasty</vt:lpstr>
      <vt:lpstr>Pierre Robin Sequence</vt:lpstr>
      <vt:lpstr>Complications</vt:lpstr>
      <vt:lpstr>Slide 62</vt:lpstr>
      <vt:lpstr>Velopharyngeal Insufficency</vt:lpstr>
      <vt:lpstr>Treatment of Velopharyngeal Insufficency</vt:lpstr>
      <vt:lpstr>Slide 65</vt:lpstr>
      <vt:lpstr>Surgical Treatment of Velopharyngeal Insufficency</vt:lpstr>
      <vt:lpstr>Other Operations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nitin sharma</dc:creator>
  <cp:lastModifiedBy>nitin sharma</cp:lastModifiedBy>
  <cp:revision>19</cp:revision>
  <dcterms:created xsi:type="dcterms:W3CDTF">2006-08-16T00:00:00Z</dcterms:created>
  <dcterms:modified xsi:type="dcterms:W3CDTF">2017-08-17T04:20:00Z</dcterms:modified>
</cp:coreProperties>
</file>